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3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Relationship Id="rId4" Type="http://schemas.openxmlformats.org/officeDocument/2006/relationships/image" Target="../media/image20.jpg"/><Relationship Id="rId5" Type="http://schemas.openxmlformats.org/officeDocument/2006/relationships/image" Target="../media/image21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0A2454"/>
              </a:gs>
              <a:gs pos="100000">
                <a:srgbClr val="12559B"/>
              </a:gs>
            </a:gsLst>
            <a:lin scaled="0" ang="1992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logo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731520"/>
            <a:ext cx="1281165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231136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spc="300">
                <a:solidFill>
                  <a:srgbClr val="8FD0F5"/>
                </a:solidFill>
                <a:latin typeface="Pretendard"/>
                <a:ea typeface="Pretendard"/>
                <a:cs typeface="Pretendard"/>
              </a:rPr>
              <a:t>COOL ROOF · COOL WALL · WATERPROOFING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70048"/>
            <a:ext cx="100584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6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칠하면 </a:t>
            </a:r>
            <a:r>
              <a:rPr sz="4600" b="1">
                <a:solidFill>
                  <a:srgbClr val="7EDE6F"/>
                </a:solidFill>
                <a:latin typeface="Pretendard"/>
                <a:ea typeface="Pretendard"/>
                <a:cs typeface="Pretendard"/>
              </a:rPr>
              <a:t>온도가 내려갑니다.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3913632"/>
            <a:ext cx="1005840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24528"/>
            <a:ext cx="676656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sz="1350" b="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차열 도장 · 방수 전문 시공</a:t>
            </a:r>
          </a:p>
          <a:p>
            <a:pPr algn="l">
              <a:lnSpc>
                <a:spcPct val="160000"/>
              </a:lnSpc>
            </a:pPr>
            <a:r>
              <a:rPr sz="1350" b="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옥상 쿨루프 · 외벽 쿨월 · 바닥 쿨페이브먼트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760720"/>
            <a:ext cx="64008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 spc="60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지  명  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28255" y="5760720"/>
            <a:ext cx="38404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070-5222-8034   ·   duonenc.com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54577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28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859536"/>
            <a:ext cx="10545775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</a:pPr>
            <a:r>
              <a:rPr sz="29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같은 자재가 전국에서 쓰이고 있습니다.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44752"/>
            <a:ext cx="9448495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지자체 쿨루프 지원사업, 학교, 관공서, 군부대, 공동주택, 공장까지.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103120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23113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43584" y="223113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해군재경지원대대 생활관 · 중앙성당 · 바다마을아파트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" y="245516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78727" y="223113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99351" y="223113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관악구 어린이집 쿨루프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78727" y="245516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250545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43584" y="250545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삼척시 무지개마을 30가구 쿨루프·쿨월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2960" y="272948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78727" y="250545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99351" y="250545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논산시청 공공시설물 차열페인트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78727" y="272948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277977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43584" y="277977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나주·고흥·광주 서구·북구·남구 경로당 쿨루프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22960" y="300380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278727" y="277977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99351" y="277977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창원시 경로당 시원지붕 지원사업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78727" y="300380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2960" y="305409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43584" y="305409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국립 창원대학교 국제교류교육원 쿨월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22960" y="327812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278727" y="305409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99351" y="305409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정원여중 차열 복합방수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278727" y="327812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22960" y="3328415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43584" y="3328415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천안·보은·논산 경로당 및 취약계층 쿨루프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22960" y="355244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278727" y="3328415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24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699351" y="3328415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고흥군청 공공건축물 그린리모델링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278727" y="355244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22960" y="360273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243584" y="360273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김천시 부흥아파트 쿨월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22960" y="3826763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278727" y="360273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699351" y="360273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진선여자고등학교 · 남가좌현대아파트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278727" y="3826763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22960" y="387705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243584" y="387705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육군교육사령부 창공아파트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22960" y="410108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278727" y="387705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99351" y="387705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태안군청 · 국립 춘천병원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278727" y="410108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22960" y="415137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243584" y="415137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중랑구 신내건영2차아파트 옥상방수</a:t>
            </a:r>
          </a:p>
        </p:txBody>
      </p:sp>
      <p:sp>
        <p:nvSpPr>
          <p:cNvPr id="53" name="Rectangle 52"/>
          <p:cNvSpPr/>
          <p:nvPr/>
        </p:nvSpPr>
        <p:spPr>
          <a:xfrm>
            <a:off x="822960" y="437540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278727" y="415137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699351" y="415137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세명컴퓨터고 신관동 · 목동고등학교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278727" y="437540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822960" y="442569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22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243584" y="442569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일산 동부경찰서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22960" y="464972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6278727" y="442569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22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699351" y="442569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인천 연수현대대림2차 아스팔트슁글 방수</a:t>
            </a:r>
          </a:p>
        </p:txBody>
      </p:sp>
      <p:sp>
        <p:nvSpPr>
          <p:cNvPr id="62" name="Rectangle 61"/>
          <p:cNvSpPr/>
          <p:nvPr/>
        </p:nvSpPr>
        <p:spPr>
          <a:xfrm>
            <a:off x="6278727" y="464972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822960" y="470001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243584" y="470001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성북구·송파구청 옥상 흰빛 조성사업 13개소</a:t>
            </a:r>
          </a:p>
        </p:txBody>
      </p:sp>
      <p:sp>
        <p:nvSpPr>
          <p:cNvPr id="65" name="Rectangle 64"/>
          <p:cNvSpPr/>
          <p:nvPr/>
        </p:nvSpPr>
        <p:spPr>
          <a:xfrm>
            <a:off x="822960" y="492404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6278727" y="470001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21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699351" y="470001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한강사업본부 잠원공원 자전거도로</a:t>
            </a:r>
          </a:p>
        </p:txBody>
      </p:sp>
      <p:sp>
        <p:nvSpPr>
          <p:cNvPr id="68" name="Rectangle 67"/>
          <p:cNvSpPr/>
          <p:nvPr/>
        </p:nvSpPr>
        <p:spPr>
          <a:xfrm>
            <a:off x="6278727" y="492404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822960" y="497433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21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243584" y="497433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어린이대공원 쿨페이브먼트</a:t>
            </a:r>
          </a:p>
        </p:txBody>
      </p:sp>
      <p:sp>
        <p:nvSpPr>
          <p:cNvPr id="71" name="Rectangle 70"/>
          <p:cNvSpPr/>
          <p:nvPr/>
        </p:nvSpPr>
        <p:spPr>
          <a:xfrm>
            <a:off x="822960" y="519836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6278727" y="497433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20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699351" y="497433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인천해역사령부 · 연수구청</a:t>
            </a:r>
          </a:p>
        </p:txBody>
      </p:sp>
      <p:sp>
        <p:nvSpPr>
          <p:cNvPr id="74" name="Rectangle 73"/>
          <p:cNvSpPr/>
          <p:nvPr/>
        </p:nvSpPr>
        <p:spPr>
          <a:xfrm>
            <a:off x="6278727" y="519836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TextBox 74"/>
          <p:cNvSpPr txBox="1"/>
          <p:nvPr/>
        </p:nvSpPr>
        <p:spPr>
          <a:xfrm>
            <a:off x="822960" y="524865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18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243584" y="524865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농수산식품공사 청과물시장동</a:t>
            </a:r>
          </a:p>
        </p:txBody>
      </p:sp>
      <p:sp>
        <p:nvSpPr>
          <p:cNvPr id="77" name="Rectangle 76"/>
          <p:cNvSpPr/>
          <p:nvPr/>
        </p:nvSpPr>
        <p:spPr>
          <a:xfrm>
            <a:off x="822960" y="547268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6278727" y="5248656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18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699351" y="5248656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광산구 광산문화예술회관 외 2개소</a:t>
            </a:r>
          </a:p>
        </p:txBody>
      </p:sp>
      <p:sp>
        <p:nvSpPr>
          <p:cNvPr id="80" name="Rectangle 79"/>
          <p:cNvSpPr/>
          <p:nvPr/>
        </p:nvSpPr>
        <p:spPr>
          <a:xfrm>
            <a:off x="6278727" y="5472684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TextBox 80"/>
          <p:cNvSpPr txBox="1"/>
          <p:nvPr/>
        </p:nvSpPr>
        <p:spPr>
          <a:xfrm>
            <a:off x="822960" y="5522975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18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1243584" y="5522975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동구 산수경로당 외 35개소</a:t>
            </a:r>
          </a:p>
        </p:txBody>
      </p:sp>
      <p:sp>
        <p:nvSpPr>
          <p:cNvPr id="83" name="Rectangle 82"/>
          <p:cNvSpPr/>
          <p:nvPr/>
        </p:nvSpPr>
        <p:spPr>
          <a:xfrm>
            <a:off x="822960" y="5747003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6278727" y="5522975"/>
            <a:ext cx="36576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16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6699351" y="5522975"/>
            <a:ext cx="463280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울산 교통관리센터 옥상</a:t>
            </a:r>
          </a:p>
        </p:txBody>
      </p:sp>
      <p:sp>
        <p:nvSpPr>
          <p:cNvPr id="86" name="Rectangle 85"/>
          <p:cNvSpPr/>
          <p:nvPr/>
        </p:nvSpPr>
        <p:spPr>
          <a:xfrm>
            <a:off x="6278727" y="5747003"/>
            <a:ext cx="5090007" cy="7315"/>
          </a:xfrm>
          <a:prstGeom prst="rect">
            <a:avLst/>
          </a:pr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822960" y="5952744"/>
            <a:ext cx="10545775" cy="4023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9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※  </a:t>
            </a: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㈜두온에너지원의 차열도료가 적용된 전국 실적입니다. 지면 관계상 일부만 표기했습니다.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0A2454"/>
              </a:gs>
              <a:gs pos="100000">
                <a:srgbClr val="12559B"/>
              </a:gs>
            </a:gsLst>
            <a:lin scaled="0" ang="1992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249424"/>
            <a:ext cx="21031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86000"/>
              </a:lnSpc>
            </a:pPr>
            <a:r>
              <a:rPr sz="9200" b="1">
                <a:solidFill>
                  <a:srgbClr val="7EDE6F"/>
                </a:solidFill>
                <a:latin typeface="Pretendard"/>
                <a:ea typeface="Pretendard"/>
                <a:cs typeface="Pretendard"/>
              </a:rPr>
              <a:t>Ⅱ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3584448"/>
            <a:ext cx="7680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926079" y="2359152"/>
            <a:ext cx="7315" cy="1426464"/>
          </a:xfrm>
          <a:prstGeom prst="rect">
            <a:avLst/>
          </a:prstGeom>
          <a:solidFill>
            <a:srgbClr val="6E94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493008" y="2523744"/>
            <a:ext cx="7498079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38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시공 사례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93008" y="3273552"/>
            <a:ext cx="5486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250" b="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두온이앤씨가 직접 한 현장입니다.</a:t>
            </a:r>
          </a:p>
          <a:p>
            <a:pPr algn="l">
              <a:lnSpc>
                <a:spcPct val="150000"/>
              </a:lnSpc>
            </a:pPr>
            <a:r>
              <a:rPr sz="1250" b="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공정을 순서대로, 시공 전 상태부터 마감까지 남겼습니다.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54577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28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CASE 01 · 2026.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859536"/>
            <a:ext cx="10545775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</a:pPr>
            <a:r>
              <a:rPr sz="29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죽전건영캐스빌 옥상 경사지붕 차열도장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44752"/>
            <a:ext cx="9448495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노후된 아스팔트 슁글 경사지붕에 차열도료를 도포했습니다. 지붕 고유의 색을 유지하면서 표면 온도를 낮추는 것이 목표였습니다.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103120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12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2212848"/>
            <a:ext cx="10545775" cy="10972"/>
          </a:xfrm>
          <a:prstGeom prst="rect">
            <a:avLst/>
          </a:prstGeom>
          <a:solidFill>
            <a:srgbClr val="0E2F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소재지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용인시 수지구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32115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세대수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32115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1,254세대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41270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규모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41270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19개 동 · 25층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50425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작업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50425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803동 옥상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59580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공정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59580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하도–중도–상도 3회</a:t>
            </a:r>
          </a:p>
        </p:txBody>
      </p:sp>
      <p:pic>
        <p:nvPicPr>
          <p:cNvPr id="20" name="Picture 19" descr="1930.jpg"/>
          <p:cNvPicPr>
            <a:picLocks noChangeAspect="1"/>
          </p:cNvPicPr>
          <p:nvPr/>
        </p:nvPicPr>
        <p:blipFill>
          <a:blip r:embed="rId2"/>
          <a:srcRect l="7181" r="7181"/>
          <a:stretch>
            <a:fillRect/>
          </a:stretch>
        </p:blipFill>
        <p:spPr>
          <a:xfrm>
            <a:off x="822960" y="3072384"/>
            <a:ext cx="2526715" cy="221284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22960" y="5367527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시공 전 — 퇴색·오염된 아스팔트 슁글</a:t>
            </a:r>
          </a:p>
        </p:txBody>
      </p:sp>
      <p:pic>
        <p:nvPicPr>
          <p:cNvPr id="22" name="Picture 21" descr="1937.jpg"/>
          <p:cNvPicPr>
            <a:picLocks noChangeAspect="1"/>
          </p:cNvPicPr>
          <p:nvPr/>
        </p:nvPicPr>
        <p:blipFill>
          <a:blip r:embed="rId3"/>
          <a:srcRect l="7181" r="7181"/>
          <a:stretch>
            <a:fillRect/>
          </a:stretch>
        </p:blipFill>
        <p:spPr>
          <a:xfrm>
            <a:off x="3495979" y="3072384"/>
            <a:ext cx="2526715" cy="221284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495979" y="5367527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하도 도포 — 왼쪽이 기존 면</a:t>
            </a:r>
          </a:p>
        </p:txBody>
      </p:sp>
      <p:pic>
        <p:nvPicPr>
          <p:cNvPr id="24" name="Picture 23" descr="1943.jpg"/>
          <p:cNvPicPr>
            <a:picLocks noChangeAspect="1"/>
          </p:cNvPicPr>
          <p:nvPr/>
        </p:nvPicPr>
        <p:blipFill>
          <a:blip r:embed="rId4"/>
          <a:srcRect l="7181" r="7181"/>
          <a:stretch>
            <a:fillRect/>
          </a:stretch>
        </p:blipFill>
        <p:spPr>
          <a:xfrm>
            <a:off x="6168999" y="3072384"/>
            <a:ext cx="2526715" cy="221284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168999" y="5367527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중도 완료 — 도막이 두께를 갖는다</a:t>
            </a:r>
          </a:p>
        </p:txBody>
      </p:sp>
      <p:pic>
        <p:nvPicPr>
          <p:cNvPr id="26" name="Picture 25" descr="1949.jpg"/>
          <p:cNvPicPr>
            <a:picLocks noChangeAspect="1"/>
          </p:cNvPicPr>
          <p:nvPr/>
        </p:nvPicPr>
        <p:blipFill>
          <a:blip r:embed="rId5"/>
          <a:srcRect l="7181" r="7181"/>
          <a:stretch>
            <a:fillRect/>
          </a:stretch>
        </p:blipFill>
        <p:spPr>
          <a:xfrm>
            <a:off x="8842019" y="3072384"/>
            <a:ext cx="2526715" cy="221284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842019" y="5367527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상도 마감 — 슁글 결을 살렸다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705855"/>
            <a:ext cx="10545775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sz="11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차열도료는 짙은 색에서도 반사 성능이 유지됩니다. 지붕 색을 바꾸지 않고도 표면 온도를 낮출 수 있어, 미관 유지가 중요한 단지에 적용할 수 있습니다.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54577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28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CASE 02 · 2026.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859536"/>
            <a:ext cx="10545775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</a:pPr>
            <a:r>
              <a:rPr sz="29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해동마을한양수자인3차 옥탑 방수공사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44752"/>
            <a:ext cx="9448495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동별 옥탑(승강기 기계실) 옥상 방수입니다. 수명을 다한 기존 방수층을 걷어내고 바탕을 잡은 뒤, 흰색 차열 상도로 마감했습니다.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103120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13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2212848"/>
            <a:ext cx="10545775" cy="10972"/>
          </a:xfrm>
          <a:prstGeom prst="rect">
            <a:avLst/>
          </a:prstGeom>
          <a:solidFill>
            <a:srgbClr val="0E2F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소재지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양주시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32115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세대수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32115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764세대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41270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규모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41270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14개 동 · 15층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50425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작업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50425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301·302·307동 옥탑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59580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기간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59580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2026. 5. 9 ~ 5. 22</a:t>
            </a:r>
          </a:p>
        </p:txBody>
      </p:sp>
      <p:pic>
        <p:nvPicPr>
          <p:cNvPr id="20" name="Picture 19" descr="1968.jpg"/>
          <p:cNvPicPr>
            <a:picLocks noChangeAspect="1"/>
          </p:cNvPicPr>
          <p:nvPr/>
        </p:nvPicPr>
        <p:blipFill>
          <a:blip r:embed="rId2"/>
          <a:srcRect l="7181" r="7181"/>
          <a:stretch>
            <a:fillRect/>
          </a:stretch>
        </p:blipFill>
        <p:spPr>
          <a:xfrm>
            <a:off x="822960" y="3072384"/>
            <a:ext cx="2526715" cy="221284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22960" y="5367527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바탕처리 — 2인 1조로 결손부를 메운다</a:t>
            </a:r>
          </a:p>
        </p:txBody>
      </p:sp>
      <p:pic>
        <p:nvPicPr>
          <p:cNvPr id="22" name="Picture 21" descr="1964.jpg"/>
          <p:cNvPicPr>
            <a:picLocks noChangeAspect="1"/>
          </p:cNvPicPr>
          <p:nvPr/>
        </p:nvPicPr>
        <p:blipFill>
          <a:blip r:embed="rId3"/>
          <a:srcRect l="7181" r="7181"/>
          <a:stretch>
            <a:fillRect/>
          </a:stretch>
        </p:blipFill>
        <p:spPr>
          <a:xfrm>
            <a:off x="3495979" y="3072384"/>
            <a:ext cx="2526715" cy="221284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495979" y="5367527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방수 도포 — 기존 방수층과 경계</a:t>
            </a:r>
          </a:p>
        </p:txBody>
      </p:sp>
      <p:pic>
        <p:nvPicPr>
          <p:cNvPr id="24" name="Picture 23" descr="1960.jpg"/>
          <p:cNvPicPr>
            <a:picLocks noChangeAspect="1"/>
          </p:cNvPicPr>
          <p:nvPr/>
        </p:nvPicPr>
        <p:blipFill>
          <a:blip r:embed="rId4"/>
          <a:srcRect l="7181" r="7181"/>
          <a:stretch>
            <a:fillRect/>
          </a:stretch>
        </p:blipFill>
        <p:spPr>
          <a:xfrm>
            <a:off x="6168999" y="3072384"/>
            <a:ext cx="2526715" cy="221284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168999" y="5367527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파라펫 치켜올림부 — 물이 고이는 자리</a:t>
            </a:r>
          </a:p>
        </p:txBody>
      </p:sp>
      <p:pic>
        <p:nvPicPr>
          <p:cNvPr id="26" name="Picture 25" descr="1963.jpg"/>
          <p:cNvPicPr>
            <a:picLocks noChangeAspect="1"/>
          </p:cNvPicPr>
          <p:nvPr/>
        </p:nvPicPr>
        <p:blipFill>
          <a:blip r:embed="rId5"/>
          <a:srcRect l="7181" r="7181"/>
          <a:stretch>
            <a:fillRect/>
          </a:stretch>
        </p:blipFill>
        <p:spPr>
          <a:xfrm>
            <a:off x="8842019" y="3072384"/>
            <a:ext cx="2526715" cy="221284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842019" y="5367527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상도 완료 — 한 면으로 이어졌다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705855"/>
            <a:ext cx="10545775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sz="11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옥탑은 면적이 작지만 누수가 시작되면 승강기 기계실로 바로 들어갑니다. 동별로 나눠 짧게 끊어 시공하면 입주민 불편 없이 진행할 수 있습니다.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54577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28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CASE 03 · 2026. 3~4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859536"/>
            <a:ext cx="10545775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</a:pPr>
            <a:r>
              <a:rPr sz="29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은평 경원파빌리안 외벽 로프 작업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44752"/>
            <a:ext cx="9448495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비계를 세울 수 없는 도심 건물입니다. 앞뒤로 도로와 상가가 붙어 있어 로프 하강 방식으로 외벽을 잡았습니다.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103120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14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2212848"/>
            <a:ext cx="10545775" cy="10972"/>
          </a:xfrm>
          <a:prstGeom prst="rect">
            <a:avLst/>
          </a:prstGeom>
          <a:solidFill>
            <a:srgbClr val="0E2F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소재지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서울 은평구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32115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작업 방식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32115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로프 하강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41270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작업 구간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41270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외벽 전면·측면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50425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사진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50425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28장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59580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기간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59580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2026. 3. 29 ~ 4. 1</a:t>
            </a:r>
          </a:p>
        </p:txBody>
      </p:sp>
      <p:pic>
        <p:nvPicPr>
          <p:cNvPr id="20" name="Picture 19" descr="2011.jpg"/>
          <p:cNvPicPr>
            <a:picLocks noChangeAspect="1"/>
          </p:cNvPicPr>
          <p:nvPr/>
        </p:nvPicPr>
        <p:blipFill>
          <a:blip r:embed="rId2"/>
          <a:srcRect t="17158" b="17158"/>
          <a:stretch>
            <a:fillRect/>
          </a:stretch>
        </p:blipFill>
        <p:spPr>
          <a:xfrm>
            <a:off x="822960" y="3072384"/>
            <a:ext cx="2526715" cy="221284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22960" y="5367527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시공 전 현황 — 구간을 나눠 기록</a:t>
            </a:r>
          </a:p>
        </p:txBody>
      </p:sp>
      <p:pic>
        <p:nvPicPr>
          <p:cNvPr id="22" name="Picture 21" descr="1992.jpg"/>
          <p:cNvPicPr>
            <a:picLocks noChangeAspect="1"/>
          </p:cNvPicPr>
          <p:nvPr/>
        </p:nvPicPr>
        <p:blipFill>
          <a:blip r:embed="rId3"/>
          <a:srcRect t="17158" b="17158"/>
          <a:stretch>
            <a:fillRect/>
          </a:stretch>
        </p:blipFill>
        <p:spPr>
          <a:xfrm>
            <a:off x="3495979" y="3072384"/>
            <a:ext cx="2526715" cy="221284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495979" y="5367527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옥상에서 로프를 걸고 하강</a:t>
            </a:r>
          </a:p>
        </p:txBody>
      </p:sp>
      <p:pic>
        <p:nvPicPr>
          <p:cNvPr id="24" name="Picture 23" descr="1989.jpg"/>
          <p:cNvPicPr>
            <a:picLocks noChangeAspect="1"/>
          </p:cNvPicPr>
          <p:nvPr/>
        </p:nvPicPr>
        <p:blipFill>
          <a:blip r:embed="rId4"/>
          <a:srcRect t="17158" b="17158"/>
          <a:stretch>
            <a:fillRect/>
          </a:stretch>
        </p:blipFill>
        <p:spPr>
          <a:xfrm>
            <a:off x="6168999" y="3072384"/>
            <a:ext cx="2526715" cy="221284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168999" y="5367527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고압 세척 — 오염을 먼저 씻어 낸다</a:t>
            </a:r>
          </a:p>
        </p:txBody>
      </p:sp>
      <p:pic>
        <p:nvPicPr>
          <p:cNvPr id="26" name="Picture 25" descr="1976.jpg"/>
          <p:cNvPicPr>
            <a:picLocks noChangeAspect="1"/>
          </p:cNvPicPr>
          <p:nvPr/>
        </p:nvPicPr>
        <p:blipFill>
          <a:blip r:embed="rId5"/>
          <a:srcRect t="17158" b="17158"/>
          <a:stretch>
            <a:fillRect/>
          </a:stretch>
        </p:blipFill>
        <p:spPr>
          <a:xfrm>
            <a:off x="8842019" y="3072384"/>
            <a:ext cx="2526715" cy="221284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842019" y="5367527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상가 출입구 위 — 통행을 막지 않는다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705855"/>
            <a:ext cx="10545775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sz="11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도심 건물은 비계를 세우는 것 자체가 어렵습니다. 로프 작업이면 주차장과 보행로를 막지 않고, 공사 기간도 짧게 끊을 수 있습니다.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54577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28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CASE 04 · 2026.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859536"/>
            <a:ext cx="10545775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</a:pPr>
            <a:r>
              <a:rPr sz="29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길음 래미안 상가 옥상 우레탄 방수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44752"/>
            <a:ext cx="9448495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상가동 옥상입니다. 물이 고이던 자리를 걷어내고 바탕을 다시 잡은 뒤 우레탄 도막 방수를 올렸습니다.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103120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15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2212848"/>
            <a:ext cx="10545775" cy="10972"/>
          </a:xfrm>
          <a:prstGeom prst="rect">
            <a:avLst/>
          </a:prstGeom>
          <a:solidFill>
            <a:srgbClr val="0E2F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소재지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서울 성북구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32115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용도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32115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상가동 옥상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41270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공법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41270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우레탄 도막 방수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50425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기간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50425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2일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59580" y="2359152"/>
            <a:ext cx="183483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작업일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59580" y="2578608"/>
            <a:ext cx="18348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2026. 3. 26~27</a:t>
            </a:r>
          </a:p>
        </p:txBody>
      </p:sp>
      <p:pic>
        <p:nvPicPr>
          <p:cNvPr id="20" name="Picture 19" descr="2014.jpg"/>
          <p:cNvPicPr>
            <a:picLocks noChangeAspect="1"/>
          </p:cNvPicPr>
          <p:nvPr/>
        </p:nvPicPr>
        <p:blipFill>
          <a:blip r:embed="rId2"/>
          <a:srcRect l="7181" r="7181"/>
          <a:stretch>
            <a:fillRect/>
          </a:stretch>
        </p:blipFill>
        <p:spPr>
          <a:xfrm>
            <a:off x="822960" y="3072384"/>
            <a:ext cx="2526715" cy="221284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22960" y="5367527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시공 전 — 들뜨고 갈라진 기존 방수층</a:t>
            </a:r>
          </a:p>
        </p:txBody>
      </p:sp>
      <p:pic>
        <p:nvPicPr>
          <p:cNvPr id="22" name="Picture 21" descr="2016.jpg"/>
          <p:cNvPicPr>
            <a:picLocks noChangeAspect="1"/>
          </p:cNvPicPr>
          <p:nvPr/>
        </p:nvPicPr>
        <p:blipFill>
          <a:blip r:embed="rId3"/>
          <a:srcRect l="7181" r="7181"/>
          <a:stretch>
            <a:fillRect/>
          </a:stretch>
        </p:blipFill>
        <p:spPr>
          <a:xfrm>
            <a:off x="3495979" y="3072384"/>
            <a:ext cx="2526715" cy="221284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495979" y="5367527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바탕 정리와 프라이머 도포</a:t>
            </a:r>
          </a:p>
        </p:txBody>
      </p:sp>
      <p:pic>
        <p:nvPicPr>
          <p:cNvPr id="24" name="Picture 23" descr="2017.jpg"/>
          <p:cNvPicPr>
            <a:picLocks noChangeAspect="1"/>
          </p:cNvPicPr>
          <p:nvPr/>
        </p:nvPicPr>
        <p:blipFill>
          <a:blip r:embed="rId4"/>
          <a:srcRect l="7181" r="7181"/>
          <a:stretch>
            <a:fillRect/>
          </a:stretch>
        </p:blipFill>
        <p:spPr>
          <a:xfrm>
            <a:off x="6168999" y="3072384"/>
            <a:ext cx="2526715" cy="221284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168999" y="5367527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도막 도포 — 치켜올림부까지</a:t>
            </a:r>
          </a:p>
        </p:txBody>
      </p:sp>
      <p:pic>
        <p:nvPicPr>
          <p:cNvPr id="26" name="Picture 25" descr="2018.jpg"/>
          <p:cNvPicPr>
            <a:picLocks noChangeAspect="1"/>
          </p:cNvPicPr>
          <p:nvPr/>
        </p:nvPicPr>
        <p:blipFill>
          <a:blip r:embed="rId5"/>
          <a:srcRect l="7181" r="7181"/>
          <a:stretch>
            <a:fillRect/>
          </a:stretch>
        </p:blipFill>
        <p:spPr>
          <a:xfrm>
            <a:off x="8842019" y="3072384"/>
            <a:ext cx="2526715" cy="221284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842019" y="5367527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완료 — 한 면으로 메워졌다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705855"/>
            <a:ext cx="10545775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sz="11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상가 옥상은 아래가 바로 점포라 누수가 곧 영업 피해로 이어집니다. 면적이 작을수록 이틀이면 끝납니다.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54577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28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SURVEY · 2026. 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859536"/>
            <a:ext cx="10545775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</a:pPr>
            <a:r>
              <a:rPr sz="29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견적 전에 현장을 먼저 봅니다.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44752"/>
            <a:ext cx="9448495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일산 중앙하이츠빌 2차 — 최상층 처마 하부의 도막 박리와 균열 진행 정도를 구간별로 확인했습니다.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103120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16</a:t>
            </a:r>
          </a:p>
        </p:txBody>
      </p:sp>
      <p:pic>
        <p:nvPicPr>
          <p:cNvPr id="9" name="Picture 8" descr="1951.jpg"/>
          <p:cNvPicPr>
            <a:picLocks noChangeAspect="1"/>
          </p:cNvPicPr>
          <p:nvPr/>
        </p:nvPicPr>
        <p:blipFill>
          <a:blip r:embed="rId2"/>
          <a:srcRect l="9364" r="9364"/>
          <a:stretch>
            <a:fillRect/>
          </a:stretch>
        </p:blipFill>
        <p:spPr>
          <a:xfrm>
            <a:off x="822960" y="2231136"/>
            <a:ext cx="2526715" cy="23317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2960" y="4645152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처마 하부 도막 박리·균열</a:t>
            </a:r>
          </a:p>
        </p:txBody>
      </p:sp>
      <p:pic>
        <p:nvPicPr>
          <p:cNvPr id="11" name="Picture 10" descr="1955.jpg"/>
          <p:cNvPicPr>
            <a:picLocks noChangeAspect="1"/>
          </p:cNvPicPr>
          <p:nvPr/>
        </p:nvPicPr>
        <p:blipFill>
          <a:blip r:embed="rId3"/>
          <a:srcRect l="9364" r="9364"/>
          <a:stretch>
            <a:fillRect/>
          </a:stretch>
        </p:blipFill>
        <p:spPr>
          <a:xfrm>
            <a:off x="3495979" y="2231136"/>
            <a:ext cx="2526715" cy="23317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95979" y="4645152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물끊기 구간 도막 들뜸</a:t>
            </a:r>
          </a:p>
        </p:txBody>
      </p:sp>
      <p:pic>
        <p:nvPicPr>
          <p:cNvPr id="13" name="Picture 12" descr="1957.jpg"/>
          <p:cNvPicPr>
            <a:picLocks noChangeAspect="1"/>
          </p:cNvPicPr>
          <p:nvPr/>
        </p:nvPicPr>
        <p:blipFill>
          <a:blip r:embed="rId4"/>
          <a:srcRect l="9364" r="9364"/>
          <a:stretch>
            <a:fillRect/>
          </a:stretch>
        </p:blipFill>
        <p:spPr>
          <a:xfrm>
            <a:off x="6168999" y="2231136"/>
            <a:ext cx="2526715" cy="23317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68999" y="4645152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선단부 박리 — 여기서부터 진행</a:t>
            </a:r>
          </a:p>
        </p:txBody>
      </p:sp>
      <p:pic>
        <p:nvPicPr>
          <p:cNvPr id="15" name="Picture 14" descr="1958.jpg"/>
          <p:cNvPicPr>
            <a:picLocks noChangeAspect="1"/>
          </p:cNvPicPr>
          <p:nvPr/>
        </p:nvPicPr>
        <p:blipFill>
          <a:blip r:embed="rId5"/>
          <a:srcRect l="9364" r="9364"/>
          <a:stretch>
            <a:fillRect/>
          </a:stretch>
        </p:blipFill>
        <p:spPr>
          <a:xfrm>
            <a:off x="8842019" y="2231136"/>
            <a:ext cx="2526715" cy="233172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842019" y="4645152"/>
            <a:ext cx="252671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최상층 외벽 전경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038344"/>
            <a:ext cx="10545775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5000"/>
              </a:lnSpc>
            </a:pPr>
            <a:r>
              <a:rPr sz="12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같은 건물이라도 향과 물길에 따라 손상 정도가 다릅니다. 면적만으로 견적을 내면 반드시 어긋납니다.</a:t>
            </a:r>
          </a:p>
          <a:p>
            <a:pPr algn="l">
              <a:lnSpc>
                <a:spcPct val="165000"/>
              </a:lnSpc>
            </a:pPr>
            <a:r>
              <a:rPr sz="12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실사 결과에 따라 손상 구간만 부분 보수할지, 면 전체를 다시 잡을지가 갈립니다.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5952744"/>
            <a:ext cx="10545775" cy="4023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9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※  </a:t>
            </a: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상담과 현장 실측은 무료입니다.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0A2454"/>
              </a:gs>
              <a:gs pos="100000">
                <a:srgbClr val="12559B"/>
              </a:gs>
            </a:gsLst>
            <a:lin scaled="0" ang="1992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249424"/>
            <a:ext cx="21031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86000"/>
              </a:lnSpc>
            </a:pPr>
            <a:r>
              <a:rPr sz="9200" b="1">
                <a:solidFill>
                  <a:srgbClr val="7EDE6F"/>
                </a:solidFill>
                <a:latin typeface="Pretendard"/>
                <a:ea typeface="Pretendard"/>
                <a:cs typeface="Pretendard"/>
              </a:rPr>
              <a:t>Ⅲ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3584448"/>
            <a:ext cx="7680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926079" y="2359152"/>
            <a:ext cx="7315" cy="1426464"/>
          </a:xfrm>
          <a:prstGeom prst="rect">
            <a:avLst/>
          </a:prstGeom>
          <a:solidFill>
            <a:srgbClr val="6E94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493008" y="2523744"/>
            <a:ext cx="7498079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38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도색 시안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93008" y="3273552"/>
            <a:ext cx="5486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250" b="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방배1차현대 외벽 재도장 시안 6안.</a:t>
            </a:r>
          </a:p>
          <a:p>
            <a:pPr algn="l">
              <a:lnSpc>
                <a:spcPct val="150000"/>
              </a:lnSpc>
            </a:pPr>
            <a:r>
              <a:rPr sz="1250" b="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같은 각도·같은 조건에서 색만 바꿔 비교합니다.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54577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28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COLOUR PROPOSAL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859536"/>
            <a:ext cx="10545775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</a:pPr>
            <a:r>
              <a:rPr sz="29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방배1차현대 외벽 도색 시안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44752"/>
            <a:ext cx="9448495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A·B·C는 가로 띠 계열, D·E·F는 저층 기단과 세로 면 분할 계열. 계열 안에서는 색만 다릅니다.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103120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18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2212848"/>
            <a:ext cx="10545775" cy="10972"/>
          </a:xfrm>
          <a:prstGeom prst="rect">
            <a:avLst/>
          </a:prstGeom>
          <a:solidFill>
            <a:srgbClr val="0E2F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359152"/>
            <a:ext cx="2362123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소재지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78608"/>
            <a:ext cx="2362123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서초구 서초대로1길 30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59403" y="2359152"/>
            <a:ext cx="2362123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세대수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59403" y="2578608"/>
            <a:ext cx="2362123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644세대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95847" y="2359152"/>
            <a:ext cx="2362123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규모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95847" y="2578608"/>
            <a:ext cx="2362123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8개 동 · 최고 20층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32291" y="2359152"/>
            <a:ext cx="2362123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8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준공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32291" y="2578608"/>
            <a:ext cx="2362123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1999년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2999232"/>
            <a:ext cx="3271418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시안 A  아이보리 기본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37178" y="2999232"/>
            <a:ext cx="4572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 spc="80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가로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22960" y="3310127"/>
            <a:ext cx="384048" cy="347472"/>
          </a:xfrm>
          <a:prstGeom prst="rect">
            <a:avLst/>
          </a:prstGeom>
          <a:solidFill>
            <a:srgbClr val="CFC3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1243584" y="3310127"/>
            <a:ext cx="384048" cy="347472"/>
          </a:xfrm>
          <a:prstGeom prst="rect">
            <a:avLst/>
          </a:prstGeom>
          <a:solidFill>
            <a:srgbClr val="EFE7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664208" y="3310127"/>
            <a:ext cx="384048" cy="347472"/>
          </a:xfrm>
          <a:prstGeom prst="rect">
            <a:avLst/>
          </a:prstGeom>
          <a:solidFill>
            <a:srgbClr val="BDA6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084832" y="3310127"/>
            <a:ext cx="384048" cy="347472"/>
          </a:xfrm>
          <a:prstGeom prst="rect">
            <a:avLst/>
          </a:prstGeom>
          <a:solidFill>
            <a:srgbClr val="E6D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505456" y="3310127"/>
            <a:ext cx="384048" cy="347472"/>
          </a:xfrm>
          <a:prstGeom prst="rect">
            <a:avLst/>
          </a:prstGeom>
          <a:solidFill>
            <a:srgbClr val="D8CD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2960" y="3730752"/>
            <a:ext cx="3271418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따뜻한 아이보리 주조에 베이지 브라운 띠. 가장 무난하고 오염이 덜 보입니다.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60138" y="2999232"/>
            <a:ext cx="3271418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시안 B  테라코타 포인트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274356" y="2999232"/>
            <a:ext cx="4572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 spc="80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가로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460138" y="3310127"/>
            <a:ext cx="384048" cy="347472"/>
          </a:xfrm>
          <a:prstGeom prst="rect">
            <a:avLst/>
          </a:prstGeom>
          <a:solidFill>
            <a:srgbClr val="E9E2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4880762" y="3310127"/>
            <a:ext cx="384048" cy="347472"/>
          </a:xfrm>
          <a:prstGeom prst="rect">
            <a:avLst/>
          </a:prstGeom>
          <a:solidFill>
            <a:srgbClr val="D8BD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301386" y="3310127"/>
            <a:ext cx="384048" cy="347472"/>
          </a:xfrm>
          <a:prstGeom prst="rect">
            <a:avLst/>
          </a:prstGeom>
          <a:solidFill>
            <a:srgbClr val="C98A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722010" y="3310127"/>
            <a:ext cx="384048" cy="347472"/>
          </a:xfrm>
          <a:prstGeom prst="rect">
            <a:avLst/>
          </a:prstGeom>
          <a:solidFill>
            <a:srgbClr val="E2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142634" y="3310127"/>
            <a:ext cx="384048" cy="347472"/>
          </a:xfrm>
          <a:prstGeom prst="rect">
            <a:avLst/>
          </a:prstGeom>
          <a:solidFill>
            <a:srgbClr val="A35A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460138" y="3730752"/>
            <a:ext cx="3271418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크림 아이보리에 벽돌색 띠. 색이 가장 뚜렷하고 인상 변화가 큽니다.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097316" y="2999232"/>
            <a:ext cx="3271418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시안 C  화이트 · 차콜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911535" y="2999232"/>
            <a:ext cx="4572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 spc="80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가로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097316" y="3310127"/>
            <a:ext cx="384048" cy="347472"/>
          </a:xfrm>
          <a:prstGeom prst="rect">
            <a:avLst/>
          </a:prstGeom>
          <a:solidFill>
            <a:srgbClr val="F4F4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8517940" y="3310127"/>
            <a:ext cx="384048" cy="347472"/>
          </a:xfrm>
          <a:prstGeom prst="rect">
            <a:avLst/>
          </a:prstGeom>
          <a:solidFill>
            <a:srgbClr val="D8D9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8938564" y="3310127"/>
            <a:ext cx="384048" cy="347472"/>
          </a:xfrm>
          <a:prstGeom prst="rect">
            <a:avLst/>
          </a:prstGeom>
          <a:solidFill>
            <a:srgbClr val="4B51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9359188" y="3310127"/>
            <a:ext cx="384048" cy="347472"/>
          </a:xfrm>
          <a:prstGeom prst="rect">
            <a:avLst/>
          </a:prstGeom>
          <a:solidFill>
            <a:srgbClr val="EC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9779812" y="3310127"/>
            <a:ext cx="384048" cy="347472"/>
          </a:xfrm>
          <a:prstGeom prst="rect">
            <a:avLst/>
          </a:prstGeom>
          <a:solidFill>
            <a:srgbClr val="A9AD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097316" y="3730752"/>
            <a:ext cx="3271418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대비가 가장 강한 안. 반사율이 높지만 흰 면이 넓어 오염 관리가 중요합니다.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2960" y="4480560"/>
            <a:ext cx="3271418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시안 D  그레이 기단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637178" y="4480560"/>
            <a:ext cx="4572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 spc="80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세로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22960" y="4791456"/>
            <a:ext cx="384048" cy="347472"/>
          </a:xfrm>
          <a:prstGeom prst="rect">
            <a:avLst/>
          </a:prstGeom>
          <a:solidFill>
            <a:srgbClr val="F5F4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1243584" y="4791456"/>
            <a:ext cx="384048" cy="347472"/>
          </a:xfrm>
          <a:prstGeom prst="rect">
            <a:avLst/>
          </a:prstGeom>
          <a:solidFill>
            <a:srgbClr val="E3DE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1664208" y="4791456"/>
            <a:ext cx="384048" cy="347472"/>
          </a:xfrm>
          <a:prstGeom prst="rect">
            <a:avLst/>
          </a:prstGeom>
          <a:solidFill>
            <a:srgbClr val="8D92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2084832" y="4791456"/>
            <a:ext cx="384048" cy="347472"/>
          </a:xfrm>
          <a:prstGeom prst="rect">
            <a:avLst/>
          </a:prstGeom>
          <a:solidFill>
            <a:srgbClr val="ECEB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2505456" y="4791456"/>
            <a:ext cx="384048" cy="347472"/>
          </a:xfrm>
          <a:prstGeom prst="rect">
            <a:avLst/>
          </a:prstGeom>
          <a:solidFill>
            <a:srgbClr val="6B70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22960" y="5212080"/>
            <a:ext cx="3271418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저층을 눌러 기단을 만들고 세로 면 분할. 상부는 화이트로 비웁니다.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460138" y="4480560"/>
            <a:ext cx="3271418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시안 E  브라운 기단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274356" y="4480560"/>
            <a:ext cx="4572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 spc="80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세로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460138" y="4791456"/>
            <a:ext cx="384048" cy="347472"/>
          </a:xfrm>
          <a:prstGeom prst="rect">
            <a:avLst/>
          </a:prstGeom>
          <a:solidFill>
            <a:srgbClr val="DDD6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4880762" y="4791456"/>
            <a:ext cx="384048" cy="347472"/>
          </a:xfrm>
          <a:prstGeom prst="rect">
            <a:avLst/>
          </a:prstGeom>
          <a:solidFill>
            <a:srgbClr val="C6BCA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5301386" y="4791456"/>
            <a:ext cx="384048" cy="347472"/>
          </a:xfrm>
          <a:prstGeom prst="rect">
            <a:avLst/>
          </a:prstGeom>
          <a:solidFill>
            <a:srgbClr val="6C64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5722010" y="4791456"/>
            <a:ext cx="384048" cy="347472"/>
          </a:xfrm>
          <a:prstGeom prst="rect">
            <a:avLst/>
          </a:prstGeom>
          <a:solidFill>
            <a:srgbClr val="E6E0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6142634" y="4791456"/>
            <a:ext cx="384048" cy="347472"/>
          </a:xfrm>
          <a:prstGeom prst="rect">
            <a:avLst/>
          </a:prstGeom>
          <a:solidFill>
            <a:srgbClr val="474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4460138" y="5212080"/>
            <a:ext cx="3271418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D와 같은 구성에 색만 웜 브라운. 따뜻하고 차분하며 오염이 가장 덜 드러납니다.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097316" y="4480560"/>
            <a:ext cx="3271418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시안 F  그레이지 기단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0911535" y="4480560"/>
            <a:ext cx="4572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 spc="80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세로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097316" y="4791456"/>
            <a:ext cx="384048" cy="347472"/>
          </a:xfrm>
          <a:prstGeom prst="rect">
            <a:avLst/>
          </a:prstGeom>
          <a:solidFill>
            <a:srgbClr val="F2EF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8517940" y="4791456"/>
            <a:ext cx="384048" cy="347472"/>
          </a:xfrm>
          <a:prstGeom prst="rect">
            <a:avLst/>
          </a:prstGeom>
          <a:solidFill>
            <a:srgbClr val="DDD6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8938564" y="4791456"/>
            <a:ext cx="384048" cy="347472"/>
          </a:xfrm>
          <a:prstGeom prst="rect">
            <a:avLst/>
          </a:prstGeom>
          <a:solidFill>
            <a:srgbClr val="8D82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9359188" y="4791456"/>
            <a:ext cx="384048" cy="347472"/>
          </a:xfrm>
          <a:prstGeom prst="rect">
            <a:avLst/>
          </a:prstGeom>
          <a:solidFill>
            <a:srgbClr val="EAE6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9779812" y="4791456"/>
            <a:ext cx="384048" cy="347472"/>
          </a:xfrm>
          <a:prstGeom prst="rect">
            <a:avLst/>
          </a:prstGeom>
          <a:solidFill>
            <a:srgbClr val="5F58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8097316" y="5212080"/>
            <a:ext cx="3271418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같은 구성에 한 단계 밝고 부드러운 그레이지. 세 안 중 가장 무난합니다.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22960" y="5952744"/>
            <a:ext cx="10545775" cy="4023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9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※  </a:t>
            </a: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모니터·인쇄 환경에 따라 색이 달라 보입니다. 최종 결정 전 실물 색견본과 현장 시험 도장으로 확인하시기 바랍니다. 이미지의 동 번호(413)는 표기 위치 예시입니다.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475488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26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시안 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749808"/>
            <a:ext cx="7315200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아이보리 기본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48095" y="859536"/>
            <a:ext cx="51206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40000"/>
              </a:lnSpc>
            </a:pPr>
            <a:r>
              <a:rPr sz="11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따뜻한 아이보리 주조 + 베이지 브라운 띠 — 가장 무난하고 오래 가는 선택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1316736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1481328"/>
            <a:ext cx="12191695" cy="4334256"/>
          </a:xfrm>
          <a:prstGeom prst="rect">
            <a:avLst/>
          </a:prstGeom>
          <a:solidFill>
            <a:srgbClr val="F1F5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410" y="1572768"/>
            <a:ext cx="6506874" cy="41513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2960" y="5943600"/>
            <a:ext cx="1054577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방배1차현대 외벽 재도장 배색 시안 · 두온이앤씨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54577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28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COMPANY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859536"/>
            <a:ext cx="10545775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</a:pPr>
            <a:r>
              <a:rPr sz="29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만드는 곳과 시공하는 곳이 함께 움직입니다.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44752"/>
            <a:ext cx="9448495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자재를 만드는 회사와 현장을 책임지는 회사가 한 계열입니다. 제품 성능과 시공 품질이 따로 놀지 않습니다.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103120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2249424"/>
            <a:ext cx="4343400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432304"/>
            <a:ext cx="4343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spc="12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공급 · 제조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743200"/>
            <a:ext cx="43434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㈜두온에너지원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182112"/>
            <a:ext cx="43434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5000"/>
              </a:lnSpc>
            </a:pPr>
            <a:r>
              <a:rPr sz="11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1991년 설립된 두온 계열의 제조·유통사.</a:t>
            </a:r>
          </a:p>
          <a:p>
            <a:pPr algn="l">
              <a:lnSpc>
                <a:spcPct val="165000"/>
              </a:lnSpc>
            </a:pPr>
            <a:r>
              <a:rPr sz="11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차열도료 특허 기술과 국내 제조 시스템을 보유.</a:t>
            </a:r>
          </a:p>
          <a:p>
            <a:pPr algn="l">
              <a:lnSpc>
                <a:spcPct val="165000"/>
              </a:lnSpc>
            </a:pPr>
            <a:r>
              <a:rPr sz="11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조달청 혁신제품 등록사.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40680" y="2816352"/>
            <a:ext cx="822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→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36792" y="2249424"/>
            <a:ext cx="4343400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36792" y="2432304"/>
            <a:ext cx="4343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spc="120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시공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36792" y="2743200"/>
            <a:ext cx="43434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36792" y="3182112"/>
            <a:ext cx="43434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5000"/>
              </a:lnSpc>
            </a:pPr>
            <a:r>
              <a:rPr sz="11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현장 조사부터 시공·하자관리까지 책임지는</a:t>
            </a:r>
          </a:p>
          <a:p>
            <a:pPr algn="l">
              <a:lnSpc>
                <a:spcPct val="165000"/>
              </a:lnSpc>
            </a:pPr>
            <a:r>
              <a:rPr sz="11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도장·방수 전문 시공사.</a:t>
            </a:r>
          </a:p>
          <a:p>
            <a:pPr algn="l">
              <a:lnSpc>
                <a:spcPct val="165000"/>
              </a:lnSpc>
            </a:pPr>
            <a:r>
              <a:rPr sz="11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옥상 쿨루프 · 외벽 쿨월 · 바닥 쿨페이브먼트.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2960" y="4315968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4553712"/>
            <a:ext cx="324093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0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대표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773168"/>
            <a:ext cx="3240938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김기중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38218" y="4553712"/>
            <a:ext cx="324093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0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전화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38218" y="4773168"/>
            <a:ext cx="3240938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070-5222-8034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53476" y="4553712"/>
            <a:ext cx="324093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0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휴대전화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853476" y="4773168"/>
            <a:ext cx="3240938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010-7789-8034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5157216"/>
            <a:ext cx="324093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0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팩스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376672"/>
            <a:ext cx="3240938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070-4324-8034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38218" y="5157216"/>
            <a:ext cx="324093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0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이메일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38218" y="5376672"/>
            <a:ext cx="3240938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duonenc2025@gmail.com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853476" y="5157216"/>
            <a:ext cx="324093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0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주소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853476" y="5376672"/>
            <a:ext cx="3240938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서울 은평구 진흥로 203, 6층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60" y="5952744"/>
            <a:ext cx="10545775" cy="4023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9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※  </a:t>
            </a: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전국 실적은 ㈜두온에너지원의 차열도료가 적용된 현장입니다. 두온이앤씨 시공 사례는 별도로 표기했습니다.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475488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26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시안 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749808"/>
            <a:ext cx="7315200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테라코타 포인트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48095" y="859536"/>
            <a:ext cx="51206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40000"/>
              </a:lnSpc>
            </a:pPr>
            <a:r>
              <a:rPr sz="11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크림 아이보리 주조 + 벽돌색 띠 — 색이 가장 뚜렷한 안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1316736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1481328"/>
            <a:ext cx="12191695" cy="4334256"/>
          </a:xfrm>
          <a:prstGeom prst="rect">
            <a:avLst/>
          </a:prstGeom>
          <a:solidFill>
            <a:srgbClr val="F1F5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410" y="1572768"/>
            <a:ext cx="6506874" cy="41513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2960" y="5943600"/>
            <a:ext cx="1054577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방배1차현대 외벽 재도장 배색 시안 · 두온이앤씨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475488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26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시안 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749808"/>
            <a:ext cx="7315200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화이트 · 차콜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48095" y="859536"/>
            <a:ext cx="51206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40000"/>
              </a:lnSpc>
            </a:pPr>
            <a:r>
              <a:rPr sz="11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화이트 주조 + 차콜 그레이 띠 — 신축 단지 같은 인상, 반사율 최대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1316736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1481328"/>
            <a:ext cx="12191695" cy="4334256"/>
          </a:xfrm>
          <a:prstGeom prst="rect">
            <a:avLst/>
          </a:prstGeom>
          <a:solidFill>
            <a:srgbClr val="F1F5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410" y="1572768"/>
            <a:ext cx="6506874" cy="41513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2960" y="5943600"/>
            <a:ext cx="1054577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방배1차현대 외벽 재도장 배색 시안 · 두온이앤씨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475488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26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시안 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749808"/>
            <a:ext cx="7315200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그레이 기단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48095" y="859536"/>
            <a:ext cx="51206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40000"/>
              </a:lnSpc>
            </a:pPr>
            <a:r>
              <a:rPr sz="11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화이트 주조 + 저층 그레이 기단 + 세로 면 분할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1316736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1481328"/>
            <a:ext cx="12191695" cy="4334256"/>
          </a:xfrm>
          <a:prstGeom prst="rect">
            <a:avLst/>
          </a:prstGeom>
          <a:solidFill>
            <a:srgbClr val="F1F5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410" y="1572768"/>
            <a:ext cx="6506874" cy="41513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2960" y="5943600"/>
            <a:ext cx="1054577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방배1차현대 외벽 재도장 배색 시안 · 두온이앤씨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475488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26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시안 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749808"/>
            <a:ext cx="7315200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브라운 기단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48095" y="859536"/>
            <a:ext cx="51206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40000"/>
              </a:lnSpc>
            </a:pPr>
            <a:r>
              <a:rPr sz="11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D와 같은 구성 · 색만 웜 브라운 — 따뜻하고 오염이 덜 보임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1316736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1481328"/>
            <a:ext cx="12191695" cy="4334256"/>
          </a:xfrm>
          <a:prstGeom prst="rect">
            <a:avLst/>
          </a:prstGeom>
          <a:solidFill>
            <a:srgbClr val="F1F5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410" y="1572768"/>
            <a:ext cx="6506874" cy="41513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2960" y="5943600"/>
            <a:ext cx="1054577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방배1차현대 외벽 재도장 배색 시안 · 두온이앤씨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475488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26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시안 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749808"/>
            <a:ext cx="7315200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그레이지 기단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48095" y="859536"/>
            <a:ext cx="51206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40000"/>
              </a:lnSpc>
            </a:pPr>
            <a:r>
              <a:rPr sz="11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같은 구성 · 밝고 부드러운 그레이지 — 가장 무난한 안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1316736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1481328"/>
            <a:ext cx="12191695" cy="4334256"/>
          </a:xfrm>
          <a:prstGeom prst="rect">
            <a:avLst/>
          </a:prstGeom>
          <a:solidFill>
            <a:srgbClr val="F1F5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410" y="1572768"/>
            <a:ext cx="6506874" cy="41513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2960" y="5943600"/>
            <a:ext cx="1054577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방배1차현대 외벽 재도장 배색 시안 · 두온이앤씨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0A2454"/>
              </a:gs>
              <a:gs pos="100000">
                <a:srgbClr val="12559B"/>
              </a:gs>
            </a:gsLst>
            <a:lin scaled="0" ang="1992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logo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749808"/>
            <a:ext cx="1130440" cy="27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10312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spc="300">
                <a:solidFill>
                  <a:srgbClr val="8FD0F5"/>
                </a:solidFill>
                <a:latin typeface="Pretendard"/>
                <a:ea typeface="Pretendard"/>
                <a:cs typeface="Pretendard"/>
              </a:rPr>
              <a:t>CONTACT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487168"/>
            <a:ext cx="1005840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옥상이 뜨겁습니까?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3529584"/>
            <a:ext cx="1005840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3803904"/>
            <a:ext cx="69494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5000"/>
              </a:lnSpc>
            </a:pPr>
            <a:r>
              <a:rPr sz="1300" b="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현장을 보고 판단해 드립니다. 방수 상태와 면적을 확인한 뒤 공법과 견적을 알려드립니다.</a:t>
            </a:r>
          </a:p>
          <a:p>
            <a:pPr algn="l">
              <a:lnSpc>
                <a:spcPct val="165000"/>
              </a:lnSpc>
            </a:pPr>
            <a:r>
              <a:rPr sz="1300" b="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상담과 현장 실측은 무료입니다.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882896"/>
            <a:ext cx="32918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00">
                <a:solidFill>
                  <a:srgbClr val="8FD0F5"/>
                </a:solidFill>
                <a:latin typeface="Pretendard"/>
                <a:ea typeface="Pretendard"/>
                <a:cs typeface="Pretendard"/>
              </a:rPr>
              <a:t>전화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102352"/>
            <a:ext cx="32918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070-5222-8034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89120" y="4882896"/>
            <a:ext cx="32918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00">
                <a:solidFill>
                  <a:srgbClr val="8FD0F5"/>
                </a:solidFill>
                <a:latin typeface="Pretendard"/>
                <a:ea typeface="Pretendard"/>
                <a:cs typeface="Pretendard"/>
              </a:rPr>
              <a:t>휴대전화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89120" y="5102352"/>
            <a:ext cx="32918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010-7789-8034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55279" y="4882896"/>
            <a:ext cx="32918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00">
                <a:solidFill>
                  <a:srgbClr val="8FD0F5"/>
                </a:solidFill>
                <a:latin typeface="Pretendard"/>
                <a:ea typeface="Pretendard"/>
                <a:cs typeface="Pretendard"/>
              </a:rPr>
              <a:t>이메일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79" y="5102352"/>
            <a:ext cx="32918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duonenc2025@gmail.com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486400"/>
            <a:ext cx="32918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00">
                <a:solidFill>
                  <a:srgbClr val="8FD0F5"/>
                </a:solidFill>
                <a:latin typeface="Pretendard"/>
                <a:ea typeface="Pretendard"/>
                <a:cs typeface="Pretendard"/>
              </a:rPr>
              <a:t>홈페이지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705856"/>
            <a:ext cx="32918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duonenc.com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89120" y="5486400"/>
            <a:ext cx="32918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00">
                <a:solidFill>
                  <a:srgbClr val="8FD0F5"/>
                </a:solidFill>
                <a:latin typeface="Pretendard"/>
                <a:ea typeface="Pretendard"/>
                <a:cs typeface="Pretendard"/>
              </a:rPr>
              <a:t>팩스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89120" y="5705856"/>
            <a:ext cx="32918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070-4324-8034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55279" y="5486400"/>
            <a:ext cx="32918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00">
                <a:solidFill>
                  <a:srgbClr val="8FD0F5"/>
                </a:solidFill>
                <a:latin typeface="Pretendard"/>
                <a:ea typeface="Pretendard"/>
                <a:cs typeface="Pretendard"/>
              </a:rPr>
              <a:t>주소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55279" y="5705856"/>
            <a:ext cx="32918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서울 은평구 진흥로 203, 6층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54577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28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WHY COOL PAINT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859536"/>
            <a:ext cx="10545775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</a:pPr>
            <a:r>
              <a:rPr sz="29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단열이 아니라 차열입니다.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44752"/>
            <a:ext cx="9448495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단열페인트는 흡수한 열이 전달되는 속도를 늦출 뿐입니다. 차열페인트는 태양복사열을 반사해 열이 구조체로 들어오는 것 자체를 막습니다.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103120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2231136"/>
            <a:ext cx="83576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414016"/>
            <a:ext cx="2458135" cy="5120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93</a:t>
            </a:r>
            <a:r>
              <a:rPr sz="3000" b="1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  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944368"/>
            <a:ext cx="2458135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일사반사율</a:t>
            </a:r>
          </a:p>
          <a:p>
            <a:pPr algn="l">
              <a:lnSpc>
                <a:spcPct val="138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국내 최고 수준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518839" y="2231136"/>
            <a:ext cx="83576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518839" y="2414016"/>
            <a:ext cx="2458135" cy="5120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2~5</a:t>
            </a:r>
            <a:r>
              <a:rPr sz="3000" b="1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  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18839" y="2944368"/>
            <a:ext cx="2458135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적용 후</a:t>
            </a:r>
          </a:p>
          <a:p>
            <a:pPr algn="l">
              <a:lnSpc>
                <a:spcPct val="138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실내온도 하강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14719" y="2231136"/>
            <a:ext cx="83576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14719" y="2414016"/>
            <a:ext cx="2458135" cy="5120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23</a:t>
            </a:r>
            <a:r>
              <a:rPr sz="3000" b="1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  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14719" y="2944368"/>
            <a:ext cx="2458135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냉방 에너지</a:t>
            </a:r>
          </a:p>
          <a:p>
            <a:pPr algn="l">
              <a:lnSpc>
                <a:spcPct val="138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사용량 절감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910599" y="2231136"/>
            <a:ext cx="83576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10599" y="2414016"/>
            <a:ext cx="2458135" cy="5120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2,500</a:t>
            </a:r>
            <a:r>
              <a:rPr sz="3000" b="1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  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10599" y="2944368"/>
            <a:ext cx="2458135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촉진 내후성</a:t>
            </a:r>
          </a:p>
          <a:p>
            <a:pPr algn="l">
              <a:lnSpc>
                <a:spcPct val="138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수성페인트의 8배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22960" y="3749039"/>
            <a:ext cx="3320186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" y="3931920"/>
            <a:ext cx="332018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열을 반사한다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242816"/>
            <a:ext cx="3320186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spc="6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일사반사율 93%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4517136"/>
            <a:ext cx="3320186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일반 흰색 페인트의 반사율은 약 50%입니다. 93%를 반사해 옥상·외벽이 데워지는 것을 근본에서 막습니다.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435754" y="3749039"/>
            <a:ext cx="3320186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435754" y="3931920"/>
            <a:ext cx="332018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얇게 칠한다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35754" y="4242816"/>
            <a:ext cx="3320186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spc="6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도막 0.1mm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35754" y="4517136"/>
            <a:ext cx="3320186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두껍게 올리지 않아도 성능이 나옵니다. 자재비와 공기가 함께 줄고, 구조물에 주는 하중 부담도 없습니다.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048548" y="3749039"/>
            <a:ext cx="3320186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048548" y="3931920"/>
            <a:ext cx="332018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오래 간다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048548" y="4242816"/>
            <a:ext cx="3320186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spc="6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촉진 내후성 2,500시간 이상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048548" y="4517136"/>
            <a:ext cx="332018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일반 수성페인트의 8배입니다. 열변형에 의한 도막 파열 위험이 없어 재도장 주기가 길어집니다.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960" y="5952744"/>
            <a:ext cx="10545775" cy="4023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9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※  </a:t>
            </a: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초미립자 세라믹이 가시광선·근적외선과 같은 크기라 빛을 산란시켜 열로 바뀌지 못하게 합니다.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54577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28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WHAT WE 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859536"/>
            <a:ext cx="10545775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</a:pPr>
            <a:r>
              <a:rPr sz="29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세 가지 면을 시공합니다.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44752"/>
            <a:ext cx="9448495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옥상은 방수와 차열을 한 번에, 외벽은 도장과 차열을 한 번에. 보행로와 광장 바닥까지 같은 원리로 온도를 낮춥니다.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103120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2231136"/>
            <a:ext cx="3320186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414016"/>
            <a:ext cx="332018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쿨루프 — 옥상 차열방수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724912"/>
            <a:ext cx="3320186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spc="6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KS F 3211 건설용 도막방수재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999232"/>
            <a:ext cx="3320186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방수와 차열을 한 층에서 해결합니다. 벌집 구조 보강재를 중도에 넣으면 얇은 도막으로도 높은 인장력을 냅니다.</a:t>
            </a:r>
          </a:p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/>
            </a:r>
          </a:p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· 옥상 노후 방수층 개선</a:t>
            </a:r>
          </a:p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· 경화제 불필요 · 수용성 · 무유해물질</a:t>
            </a:r>
          </a:p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· 아스팔트 슁글 지붕에도 적용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35754" y="2231136"/>
            <a:ext cx="3320186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435754" y="2414016"/>
            <a:ext cx="332018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쿨월 — 외벽 차열도장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35754" y="2724912"/>
            <a:ext cx="3320186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spc="6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지붕용 태양방사 차열도료 단체표준 적합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35754" y="2999232"/>
            <a:ext cx="332018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외벽 재도장과 차열을 동시에. 짙은 색에서도 차열 성능이 유지되어 색상 선택의 폭이 넓습니다.</a:t>
            </a:r>
          </a:p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/>
            </a:r>
          </a:p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· 공동주택 외벽 재도장</a:t>
            </a:r>
          </a:p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· 공장·창고·저장탱크 표면</a:t>
            </a:r>
          </a:p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· 다양한 색상 구현 · 내오염성 우수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048548" y="2231136"/>
            <a:ext cx="3320186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48548" y="2414016"/>
            <a:ext cx="332018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쿨페이브먼트 — 바닥차열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48548" y="2724912"/>
            <a:ext cx="3320186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spc="6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보행로 · 광장 · 자전거도로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48548" y="2999232"/>
            <a:ext cx="332018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여름철 복사열이 올라오는 바닥면 온도를 낮춥니다. 광장과 보행로에서 표면온도 8~16℃ 차이가 실측됐습니다.</a:t>
            </a:r>
          </a:p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/>
            </a:r>
          </a:p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· 공원·광장 쿨페이브먼트</a:t>
            </a:r>
          </a:p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· 자전거도로 · 보행로</a:t>
            </a:r>
          </a:p>
          <a:p>
            <a:pPr algn="l">
              <a:lnSpc>
                <a:spcPct val="155000"/>
              </a:lnSpc>
            </a:pPr>
            <a:r>
              <a:rPr sz="11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· 어린이 활동 공간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0A2454"/>
              </a:gs>
              <a:gs pos="100000">
                <a:srgbClr val="12559B"/>
              </a:gs>
            </a:gsLst>
            <a:lin scaled="0" ang="1992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249424"/>
            <a:ext cx="21031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86000"/>
              </a:lnSpc>
            </a:pPr>
            <a:r>
              <a:rPr sz="9200" b="1">
                <a:solidFill>
                  <a:srgbClr val="7EDE6F"/>
                </a:solidFill>
                <a:latin typeface="Pretendard"/>
                <a:ea typeface="Pretendard"/>
                <a:cs typeface="Pretendard"/>
              </a:rPr>
              <a:t>Ⅰ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3584448"/>
            <a:ext cx="7680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926079" y="2359152"/>
            <a:ext cx="7315" cy="1426464"/>
          </a:xfrm>
          <a:prstGeom prst="rect">
            <a:avLst/>
          </a:prstGeom>
          <a:solidFill>
            <a:srgbClr val="6E94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493008" y="2523744"/>
            <a:ext cx="7498079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38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성능 근거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93008" y="3273552"/>
            <a:ext cx="5486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250" b="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말이 아니라 측정값으로 보여드립니다.</a:t>
            </a:r>
          </a:p>
          <a:p>
            <a:pPr algn="l">
              <a:lnSpc>
                <a:spcPct val="150000"/>
              </a:lnSpc>
            </a:pPr>
            <a:r>
              <a:rPr sz="1250" b="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공인시험기관 시험성적서와 현장 실측값입니다.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C3D7EE"/>
                </a:solidFill>
                <a:latin typeface="Pretendard"/>
                <a:ea typeface="Pretendard"/>
                <a:cs typeface="Pretendard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54577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28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EVIDENCE 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859536"/>
            <a:ext cx="10545775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</a:pPr>
            <a:r>
              <a:rPr sz="29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공인시험 — 한국화학융합시험연구원(KTR)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44752"/>
            <a:ext cx="9448495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2022. 5. 동일 규격 아파트 축소 모형 2기를 나란히 놓고, 적외선 램프로 60분 가열한 뒤 내부 온도를 쟀습니다.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103120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06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2286000"/>
            <a:ext cx="10545775" cy="10972"/>
          </a:xfrm>
          <a:prstGeom prst="rect">
            <a:avLst/>
          </a:prstGeom>
          <a:solidFill>
            <a:srgbClr val="0E2F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386584"/>
            <a:ext cx="410858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spc="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측정 지점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41270" y="2386584"/>
            <a:ext cx="1999427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1" spc="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차열도장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50425" y="2386584"/>
            <a:ext cx="1999427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1" spc="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우레탄·수성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59580" y="2386584"/>
            <a:ext cx="1999427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1" spc="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차이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2660903"/>
            <a:ext cx="410858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옥상면(내부)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41270" y="2660903"/>
            <a:ext cx="1999427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52.6℃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50425" y="2660903"/>
            <a:ext cx="1999427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64.4℃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59580" y="2660903"/>
            <a:ext cx="1999427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−11.8℃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2960" y="2999232"/>
            <a:ext cx="10545775" cy="7315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3086099"/>
            <a:ext cx="410858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벽면(내부)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41270" y="3086099"/>
            <a:ext cx="1999427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40.3℃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50425" y="3086099"/>
            <a:ext cx="1999427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44.9℃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9580" y="3086099"/>
            <a:ext cx="1999427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−4.6℃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22960" y="3424427"/>
            <a:ext cx="10545775" cy="7315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22960" y="3511295"/>
            <a:ext cx="410858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실내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41270" y="3511295"/>
            <a:ext cx="1999427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39.2℃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50425" y="3511295"/>
            <a:ext cx="1999427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42.6℃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259580" y="3511295"/>
            <a:ext cx="1999427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−3.4℃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22960" y="3849624"/>
            <a:ext cx="10545775" cy="7315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822960" y="4393692"/>
            <a:ext cx="83576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22960" y="4576572"/>
            <a:ext cx="2458135" cy="5120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−11.8</a:t>
            </a:r>
            <a:r>
              <a:rPr sz="3000" b="1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  ℃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60" y="5106924"/>
            <a:ext cx="2458135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옥상면 내부 온도차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518839" y="4393692"/>
            <a:ext cx="83576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518839" y="4576572"/>
            <a:ext cx="2458135" cy="5120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−3.4</a:t>
            </a:r>
            <a:r>
              <a:rPr sz="3000" b="1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  ℃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18839" y="5106924"/>
            <a:ext cx="2458135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실내 온도차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214719" y="4393692"/>
            <a:ext cx="83576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214719" y="4576572"/>
            <a:ext cx="2458135" cy="5120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60</a:t>
            </a:r>
            <a:r>
              <a:rPr sz="3000" b="1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  분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214719" y="5106924"/>
            <a:ext cx="2458135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동일 조건 가열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910599" y="4393692"/>
            <a:ext cx="83576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910599" y="4576572"/>
            <a:ext cx="2458135" cy="5120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2</a:t>
            </a:r>
            <a:r>
              <a:rPr sz="3000" b="1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  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910599" y="5106924"/>
            <a:ext cx="2458135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</a:pPr>
            <a:r>
              <a:rPr sz="105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동일 규격 비교 모형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22960" y="5952744"/>
            <a:ext cx="10545775" cy="4023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9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※  </a:t>
            </a: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시험 조건이 같은 두 모형을 나란히 두고 잰 값입니다. 실제 건물은 향·층수·단열 상태에 따라 결과가 달라집니다.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54577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28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EVIDENCE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859536"/>
            <a:ext cx="10545775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</a:pPr>
            <a:r>
              <a:rPr sz="29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현장 측정 — 도장 전후 표면온도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44752"/>
            <a:ext cx="9448495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같은 날 같은 지붕에서, 칠하기 전과 칠한 뒤의 표면온도를 잰 값입니다.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103120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07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2212848"/>
            <a:ext cx="10545775" cy="10972"/>
          </a:xfrm>
          <a:prstGeom prst="rect">
            <a:avLst/>
          </a:prstGeom>
          <a:solidFill>
            <a:srgbClr val="0E2F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313432"/>
            <a:ext cx="43588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spc="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현장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91508" y="2313432"/>
            <a:ext cx="114146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spc="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부위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42702" y="2313432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1" spc="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도장 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1380" y="2313432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1" spc="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도장 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760057" y="2313432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50" b="1" spc="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차이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2551175"/>
            <a:ext cx="43588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서울 평창 경로당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91508" y="2551175"/>
            <a:ext cx="114146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옥상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42702" y="2551175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74.6℃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51380" y="2551175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33.3℃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760057" y="2551175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−41.3℃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22960" y="2720339"/>
            <a:ext cx="10545775" cy="7315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2807207"/>
            <a:ext cx="43588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오산 아모레퍼시픽 공장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91508" y="2807207"/>
            <a:ext cx="114146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지붕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42702" y="2807207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70.0℃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51380" y="2807207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39.1℃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60057" y="2807207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−30.9℃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22960" y="2976371"/>
            <a:ext cx="10545775" cy="7315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2960" y="3063239"/>
            <a:ext cx="43588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안산 본오중학교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91508" y="3063239"/>
            <a:ext cx="114146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지붕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42702" y="3063239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69.1℃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151380" y="3063239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36.5℃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760057" y="3063239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−32.6℃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22960" y="3232403"/>
            <a:ext cx="10545775" cy="7315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22960" y="3319271"/>
            <a:ext cx="43588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울산 울주 수남경로당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291508" y="3319271"/>
            <a:ext cx="114146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옥상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42702" y="3319271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66.9℃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51380" y="3319271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37.5℃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60057" y="3319271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−29.4℃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22960" y="3488435"/>
            <a:ext cx="10545775" cy="7315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22960" y="3575303"/>
            <a:ext cx="43588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세종문화회관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291508" y="3575303"/>
            <a:ext cx="114146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옥상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42702" y="3575303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65.0℃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151380" y="3575303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28.8℃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760057" y="3575303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−36.2℃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22960" y="3744467"/>
            <a:ext cx="10545775" cy="7315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22960" y="3831335"/>
            <a:ext cx="43588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공주대학교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291508" y="3831335"/>
            <a:ext cx="114146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옥상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542702" y="3831335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56.0℃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151380" y="3831335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27.0℃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760057" y="3831335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−29.0℃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22960" y="4000499"/>
            <a:ext cx="10545775" cy="7315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22960" y="4087367"/>
            <a:ext cx="43588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보은군청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291508" y="4087367"/>
            <a:ext cx="114146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옥상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542702" y="4087367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56.8℃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151380" y="4087367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35.3℃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760057" y="4087367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−21.5℃</a:t>
            </a:r>
          </a:p>
        </p:txBody>
      </p:sp>
      <p:sp>
        <p:nvSpPr>
          <p:cNvPr id="56" name="Rectangle 55"/>
          <p:cNvSpPr/>
          <p:nvPr/>
        </p:nvSpPr>
        <p:spPr>
          <a:xfrm>
            <a:off x="822960" y="4256531"/>
            <a:ext cx="10545775" cy="7315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822960" y="4343399"/>
            <a:ext cx="43588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서산 단성목장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291508" y="4343399"/>
            <a:ext cx="114146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지붕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542702" y="4343399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55.8℃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151380" y="4343399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22.3℃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760057" y="4343399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−33.5℃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22960" y="4512564"/>
            <a:ext cx="10545775" cy="7315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822960" y="4599431"/>
            <a:ext cx="43588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광양시청사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291508" y="4599431"/>
            <a:ext cx="114146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옥상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542702" y="4599431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55.9℃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151380" y="4599431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31.3℃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760057" y="4599431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−24.6℃</a:t>
            </a:r>
          </a:p>
        </p:txBody>
      </p:sp>
      <p:sp>
        <p:nvSpPr>
          <p:cNvPr id="68" name="Rectangle 67"/>
          <p:cNvSpPr/>
          <p:nvPr/>
        </p:nvSpPr>
        <p:spPr>
          <a:xfrm>
            <a:off x="822960" y="4768596"/>
            <a:ext cx="10545775" cy="7315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822960" y="4855464"/>
            <a:ext cx="43588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원주교도소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291508" y="4855464"/>
            <a:ext cx="114146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옥상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542702" y="4855464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51.1℃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8151380" y="4855464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34.5℃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9760057" y="4855464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−16.6℃</a:t>
            </a:r>
          </a:p>
        </p:txBody>
      </p:sp>
      <p:sp>
        <p:nvSpPr>
          <p:cNvPr id="74" name="Rectangle 73"/>
          <p:cNvSpPr/>
          <p:nvPr/>
        </p:nvSpPr>
        <p:spPr>
          <a:xfrm>
            <a:off x="822960" y="5024628"/>
            <a:ext cx="10545775" cy="7315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TextBox 74"/>
          <p:cNvSpPr txBox="1"/>
          <p:nvPr/>
        </p:nvSpPr>
        <p:spPr>
          <a:xfrm>
            <a:off x="822960" y="5111496"/>
            <a:ext cx="43588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광주 하남 우미아파트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291508" y="5111496"/>
            <a:ext cx="114146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옥상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42702" y="5111496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50.4℃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8151380" y="5111496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26.6℃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9760057" y="5111496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−23.8℃</a:t>
            </a:r>
          </a:p>
        </p:txBody>
      </p:sp>
      <p:sp>
        <p:nvSpPr>
          <p:cNvPr id="80" name="Rectangle 79"/>
          <p:cNvSpPr/>
          <p:nvPr/>
        </p:nvSpPr>
        <p:spPr>
          <a:xfrm>
            <a:off x="822960" y="5280660"/>
            <a:ext cx="10545775" cy="7315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TextBox 80"/>
          <p:cNvSpPr txBox="1"/>
          <p:nvPr/>
        </p:nvSpPr>
        <p:spPr>
          <a:xfrm>
            <a:off x="822960" y="5367528"/>
            <a:ext cx="43588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횡성 민족사관고등학교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5291508" y="5367528"/>
            <a:ext cx="1141465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옥상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542702" y="5367528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44.3℃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8151380" y="5367528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27.1℃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9760057" y="5367528"/>
            <a:ext cx="1498949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−17.2℃</a:t>
            </a:r>
          </a:p>
        </p:txBody>
      </p:sp>
      <p:sp>
        <p:nvSpPr>
          <p:cNvPr id="86" name="Rectangle 85"/>
          <p:cNvSpPr/>
          <p:nvPr/>
        </p:nvSpPr>
        <p:spPr>
          <a:xfrm>
            <a:off x="822960" y="5536692"/>
            <a:ext cx="10545775" cy="7315"/>
          </a:xfrm>
          <a:prstGeom prst="rect">
            <a:avLst/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822960" y="5952744"/>
            <a:ext cx="10545775" cy="4023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9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※  </a:t>
            </a: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12개 현장 평균 −28.1℃. 여름철 한낮 표면온도 기준이며, 실내 체감 온도차는 이보다 작습니다.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54577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28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EVIDENCE 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859536"/>
            <a:ext cx="10545775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</a:pPr>
            <a:r>
              <a:rPr sz="29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공공시설 실사례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44752"/>
            <a:ext cx="9448495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가장 확실한 비교는 같은 구조물의 절반만 칠하는 것입니다.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103120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08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2286000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487168"/>
            <a:ext cx="603504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옥수역 환승통로 지붕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871216"/>
            <a:ext cx="603504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2017. 6 · 60m 구간의 절반만 시공해 비교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218688"/>
            <a:ext cx="60350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sz="12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같은 지붕, 같은 시각, 같은 햇빛. 칠한 쪽과 칠하지 않은 쪽의 표면온도가 34.9℃ 벌어졌고,</a:t>
            </a:r>
          </a:p>
          <a:p>
            <a:pPr algn="l">
              <a:lnSpc>
                <a:spcPct val="160000"/>
              </a:lnSpc>
            </a:pPr>
            <a:r>
              <a:rPr sz="1200" b="0">
                <a:solidFill>
                  <a:srgbClr val="42536A"/>
                </a:solidFill>
                <a:latin typeface="Pretendard"/>
                <a:ea typeface="Pretendard"/>
                <a:cs typeface="Pretendard"/>
              </a:rPr>
              <a:t>통로 안에서 사람이 느끼는 온도는 5.3℃ 낮아졌습니다.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98079" y="2505456"/>
            <a:ext cx="1371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지붕 표면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61119" y="2468880"/>
            <a:ext cx="246888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4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78.4℃</a:t>
            </a:r>
            <a:r>
              <a:rPr sz="14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  →  </a:t>
            </a: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43.5℃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61119" y="2834640"/>
            <a:ext cx="246888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−34.9℃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98079" y="3291840"/>
            <a:ext cx="1371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통로 실내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61119" y="3255264"/>
            <a:ext cx="246888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4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37.0℃</a:t>
            </a:r>
            <a:r>
              <a:rPr sz="14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  →  </a:t>
            </a:r>
            <a:r>
              <a:rPr sz="1400" b="1">
                <a:solidFill>
                  <a:srgbClr val="11223A"/>
                </a:solidFill>
                <a:latin typeface="Pretendard"/>
                <a:ea typeface="Pretendard"/>
                <a:cs typeface="Pretendard"/>
              </a:rPr>
              <a:t>31.7℃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61119" y="3621024"/>
            <a:ext cx="246888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−5.3℃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2960" y="4315968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4553712"/>
            <a:ext cx="324093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서천 봄의마을 광장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864607"/>
            <a:ext cx="3240938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2019. 4 · 쿨페이브먼트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5138928"/>
            <a:ext cx="3240938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−16.5℃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38218" y="4553712"/>
            <a:ext cx="324093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서울 어린이대공원 보행로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38218" y="4864607"/>
            <a:ext cx="3240938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2022. 7~8 · 쿨페이브먼트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38218" y="5138928"/>
            <a:ext cx="3240938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−8.8℃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53476" y="4553712"/>
            <a:ext cx="324093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전국 지자체 쿨루프 지원사업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53476" y="4864607"/>
            <a:ext cx="3240938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경로당·취약계층 주택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853476" y="5138928"/>
            <a:ext cx="3240938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다수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2960" y="5952744"/>
            <a:ext cx="10545775" cy="4023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900" b="1">
                <a:solidFill>
                  <a:srgbClr val="1F8A4C"/>
                </a:solidFill>
                <a:latin typeface="Pretendard"/>
                <a:ea typeface="Pretendard"/>
                <a:cs typeface="Pretendard"/>
              </a:rPr>
              <a:t>※  </a:t>
            </a:r>
            <a:r>
              <a:rPr sz="9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바닥 수치는 표면온도 차이입니다.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54577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280">
                <a:solidFill>
                  <a:srgbClr val="0D84C8"/>
                </a:solidFill>
                <a:latin typeface="Pretendard"/>
                <a:ea typeface="Pretendard"/>
                <a:cs typeface="Pretendard"/>
              </a:rPr>
              <a:t>CERTIFICATION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859536"/>
            <a:ext cx="10545775" cy="530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</a:pPr>
            <a:r>
              <a:rPr sz="29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공인기관이 확인한 성능입니다.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44752"/>
            <a:ext cx="9448495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시공 자재는 조달청 혁신제품으로 등록되어 있어, 공공기관이 수의계약으로 도입할 수 있습니다.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103120"/>
            <a:ext cx="10545775" cy="7315"/>
          </a:xfrm>
          <a:prstGeom prst="rect">
            <a:avLst/>
          </a:prstGeom>
          <a:solidFill>
            <a:srgbClr val="E3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6272784"/>
            <a:ext cx="45720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spc="14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두온이앤씨  DUON ENC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5695" y="6272784"/>
            <a:ext cx="1463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spc="16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09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2286000"/>
            <a:ext cx="3108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432304"/>
            <a:ext cx="2430703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조달청 혁신제품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706624"/>
            <a:ext cx="243070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24065628 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527983" y="2286000"/>
            <a:ext cx="3108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527983" y="2432304"/>
            <a:ext cx="2430703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재난안전신기술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27983" y="2706624"/>
            <a:ext cx="243070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제2022-39-1호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33007" y="2286000"/>
            <a:ext cx="3108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33007" y="2432304"/>
            <a:ext cx="2430703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녹색기술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33007" y="2706624"/>
            <a:ext cx="243070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GT-22-01546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938031" y="2286000"/>
            <a:ext cx="3108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38031" y="2432304"/>
            <a:ext cx="2430703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녹색기술제품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38031" y="2706624"/>
            <a:ext cx="243070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GTP-22-03287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22960" y="3182112"/>
            <a:ext cx="3108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" y="3328416"/>
            <a:ext cx="2430703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미국 CRRC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3602736"/>
            <a:ext cx="243070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쿨루프 인증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527983" y="3182112"/>
            <a:ext cx="3108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527983" y="3328416"/>
            <a:ext cx="2430703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KS F 3211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527983" y="3602736"/>
            <a:ext cx="243070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건설용 도막방수재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233007" y="3182112"/>
            <a:ext cx="3108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233007" y="3328416"/>
            <a:ext cx="2430703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K-water 등록기술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33007" y="3602736"/>
            <a:ext cx="243070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제2023-013호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938031" y="3182112"/>
            <a:ext cx="3108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938031" y="3328416"/>
            <a:ext cx="2430703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환경표지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938031" y="3602736"/>
            <a:ext cx="243070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16114 · 26160 외 2종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22960" y="4078224"/>
            <a:ext cx="3108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22960" y="4224528"/>
            <a:ext cx="2430703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환경성적표지 저탄소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2960" y="4498848"/>
            <a:ext cx="243070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2025-439 외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527983" y="4078224"/>
            <a:ext cx="3108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527983" y="4224528"/>
            <a:ext cx="2430703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LH 신기술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27983" y="4498848"/>
            <a:ext cx="243070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2025 성장신기술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233007" y="4078224"/>
            <a:ext cx="3108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233007" y="4224528"/>
            <a:ext cx="2430703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SOC 기술마켓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233007" y="4498848"/>
            <a:ext cx="243070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혁신기술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938031" y="4078224"/>
            <a:ext cx="3108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938031" y="4224528"/>
            <a:ext cx="2430703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중소벤처기업부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938031" y="4498848"/>
            <a:ext cx="243070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성능인증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22960" y="4974336"/>
            <a:ext cx="3108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22960" y="5120640"/>
            <a:ext cx="2430703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ISO 45001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22960" y="5394959"/>
            <a:ext cx="243070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안전보건경영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527983" y="4974336"/>
            <a:ext cx="310896" cy="14630"/>
          </a:xfrm>
          <a:prstGeom prst="rect">
            <a:avLst/>
          </a:prstGeom>
          <a:solidFill>
            <a:srgbClr val="3EA8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3527983" y="5120640"/>
            <a:ext cx="2430703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E2F6E"/>
                </a:solidFill>
                <a:latin typeface="Pretendard"/>
                <a:ea typeface="Pretendard"/>
                <a:cs typeface="Pretendard"/>
              </a:rPr>
              <a:t>특허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527983" y="5394959"/>
            <a:ext cx="243070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7B8A9E"/>
                </a:solidFill>
                <a:latin typeface="Pretendard"/>
                <a:ea typeface="Pretendard"/>
                <a:cs typeface="Pretendard"/>
              </a:rPr>
              <a:t>10-1827836 외 5건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